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18288000" cy="10287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4" d="100"/>
          <a:sy n="74" d="100"/>
        </p:scale>
        <p:origin x="-1092" y="-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9191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-606" y="0"/>
            <a:ext cx="11765264" cy="10287000"/>
          </a:xfrm>
          <a:custGeom>
            <a:avLst/>
            <a:gdLst/>
            <a:ahLst/>
            <a:cxnLst/>
            <a:rect l="l" t="t" r="r" b="b"/>
            <a:pathLst>
              <a:path w="11765264" h="10287000" fill="norm" stroke="1" extrusionOk="0">
                <a:moveTo>
                  <a:pt x="0" y="0"/>
                </a:moveTo>
                <a:lnTo>
                  <a:pt x="11765264" y="0"/>
                </a:lnTo>
                <a:lnTo>
                  <a:pt x="117652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rcRect l="0" t="21413" r="12815" b="21413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 flipH="0" flipV="0">
            <a:off x="589084" y="2761253"/>
            <a:ext cx="10750357" cy="49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77"/>
              </a:lnSpc>
              <a:defRPr/>
            </a:pPr>
            <a:r>
              <a:rPr lang="en-US" sz="7200">
                <a:solidFill>
                  <a:srgbClr val="FFFFFF"/>
                </a:solidFill>
                <a:latin typeface="Helveticish Bold"/>
              </a:rPr>
              <a:t>Leafotev: Plant Disease Detection Using Their Leaves</a:t>
            </a:r>
            <a:endParaRPr sz="7200"/>
          </a:p>
          <a:p>
            <a:pPr>
              <a:lnSpc>
                <a:spcPts val="9777"/>
              </a:lnSpc>
              <a:defRPr/>
            </a:pPr>
            <a:endParaRPr sz="7200"/>
          </a:p>
        </p:txBody>
      </p:sp>
      <p:sp>
        <p:nvSpPr>
          <p:cNvPr id="5" name="TextBox 5"/>
          <p:cNvSpPr txBox="1"/>
          <p:nvPr/>
        </p:nvSpPr>
        <p:spPr bwMode="auto">
          <a:xfrm rot="0">
            <a:off x="12055376" y="5421087"/>
            <a:ext cx="5207162" cy="445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0"/>
              </a:lnSpc>
              <a:defRPr/>
            </a:pPr>
            <a:r>
              <a:rPr lang="en-US" sz="4700" spc="94">
                <a:solidFill>
                  <a:srgbClr val="FFFFFF"/>
                </a:solidFill>
                <a:latin typeface="Helveticish"/>
              </a:rPr>
              <a:t>Presented by:</a:t>
            </a:r>
            <a:endParaRPr/>
          </a:p>
          <a:p>
            <a:pPr>
              <a:lnSpc>
                <a:spcPts val="4749"/>
              </a:lnSpc>
              <a:defRPr/>
            </a:pPr>
            <a:r>
              <a:rPr lang="en-US" sz="3400" spc="67">
                <a:solidFill>
                  <a:srgbClr val="FFFFFF"/>
                </a:solidFill>
                <a:latin typeface="Helveticish"/>
              </a:rPr>
              <a:t>Muhammad Zafeer 022</a:t>
            </a:r>
            <a:endParaRPr/>
          </a:p>
          <a:p>
            <a:pPr>
              <a:lnSpc>
                <a:spcPts val="4749"/>
              </a:lnSpc>
              <a:defRPr/>
            </a:pPr>
            <a:r>
              <a:rPr lang="en-US" sz="3400" spc="67">
                <a:solidFill>
                  <a:srgbClr val="FFFFFF"/>
                </a:solidFill>
                <a:latin typeface="Helveticish"/>
              </a:rPr>
              <a:t>Zaheer Ud Din Akram 026</a:t>
            </a:r>
            <a:endParaRPr/>
          </a:p>
          <a:p>
            <a:pPr>
              <a:lnSpc>
                <a:spcPts val="4749"/>
              </a:lnSpc>
              <a:defRPr/>
            </a:pPr>
            <a:endParaRPr/>
          </a:p>
          <a:p>
            <a:pPr>
              <a:lnSpc>
                <a:spcPts val="4755"/>
              </a:lnSpc>
              <a:defRPr/>
            </a:pPr>
            <a:r>
              <a:rPr lang="en-US" sz="3400" spc="67">
                <a:solidFill>
                  <a:srgbClr val="FFFFFF"/>
                </a:solidFill>
                <a:latin typeface="Helveticish Bold"/>
              </a:rPr>
              <a:t>Presented To:</a:t>
            </a:r>
            <a:r>
              <a:rPr lang="en-US" sz="3400" spc="67">
                <a:solidFill>
                  <a:srgbClr val="FFFFFF"/>
                </a:solidFill>
                <a:latin typeface="Helveticish"/>
              </a:rPr>
              <a:t>      </a:t>
            </a:r>
            <a:endParaRPr/>
          </a:p>
          <a:p>
            <a:pPr>
              <a:lnSpc>
                <a:spcPts val="4755"/>
              </a:lnSpc>
              <a:defRPr/>
            </a:pPr>
            <a:r>
              <a:rPr lang="en-US" sz="3400" spc="67">
                <a:solidFill>
                  <a:srgbClr val="FFFFFF"/>
                </a:solidFill>
                <a:latin typeface="Helveticish"/>
              </a:rPr>
              <a:t>Mam Gulshen</a:t>
            </a:r>
            <a:endParaRPr/>
          </a:p>
        </p:txBody>
      </p:sp>
      <p:pic>
        <p:nvPicPr>
          <p:cNvPr id="10418176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334999" y="563176"/>
            <a:ext cx="4005384" cy="4005384"/>
          </a:xfrm>
          <a:prstGeom prst="ellipse">
            <a:avLst/>
          </a:prstGeom>
          <a:ln w="12700">
            <a:solidFill>
              <a:srgbClr val="000000">
                <a:alpha val="99999"/>
              </a:srgbClr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8475785" y="0"/>
            <a:ext cx="9812215" cy="10287000"/>
          </a:xfrm>
          <a:custGeom>
            <a:avLst/>
            <a:gdLst/>
            <a:ahLst/>
            <a:cxnLst/>
            <a:rect l="l" t="t" r="r" b="b"/>
            <a:pathLst>
              <a:path w="9812215" h="10287000" fill="norm" stroke="1" extrusionOk="0">
                <a:moveTo>
                  <a:pt x="0" y="0"/>
                </a:moveTo>
                <a:lnTo>
                  <a:pt x="9812215" y="0"/>
                </a:lnTo>
                <a:lnTo>
                  <a:pt x="98122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402529" y="3392492"/>
            <a:ext cx="9559951" cy="279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67"/>
              </a:lnSpc>
              <a:spcBef>
                <a:spcPts val="0"/>
              </a:spcBef>
              <a:defRPr/>
            </a:pPr>
            <a:r>
              <a:rPr lang="en-US" sz="9050">
                <a:solidFill>
                  <a:srgbClr val="191919"/>
                </a:solidFill>
                <a:latin typeface="Helveticish Bold"/>
              </a:rPr>
              <a:t>Predicted as a Late Blight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8591076" y="0"/>
            <a:ext cx="9696924" cy="10287000"/>
          </a:xfrm>
          <a:custGeom>
            <a:avLst/>
            <a:gdLst/>
            <a:ahLst/>
            <a:cxnLst/>
            <a:rect l="l" t="t" r="r" b="b"/>
            <a:pathLst>
              <a:path w="9696924" h="10287000" fill="norm" stroke="1" extrusionOk="0">
                <a:moveTo>
                  <a:pt x="0" y="0"/>
                </a:moveTo>
                <a:lnTo>
                  <a:pt x="9696924" y="0"/>
                </a:lnTo>
                <a:lnTo>
                  <a:pt x="96969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402529" y="3392492"/>
            <a:ext cx="9559951" cy="279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67"/>
              </a:lnSpc>
              <a:spcBef>
                <a:spcPts val="0"/>
              </a:spcBef>
              <a:defRPr/>
            </a:pPr>
            <a:r>
              <a:rPr lang="en-US" sz="9050">
                <a:solidFill>
                  <a:srgbClr val="191919"/>
                </a:solidFill>
                <a:latin typeface="Helveticish Bold"/>
              </a:rPr>
              <a:t>Predicted as a Early Blight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9191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0" y="0"/>
            <a:ext cx="5560287" cy="10287000"/>
          </a:xfrm>
          <a:custGeom>
            <a:avLst/>
            <a:gdLst/>
            <a:ahLst/>
            <a:cxnLst/>
            <a:rect l="l" t="t" r="r" b="b"/>
            <a:pathLst>
              <a:path w="5560287" h="10287000" fill="norm" stroke="1" extrusionOk="0">
                <a:moveTo>
                  <a:pt x="0" y="0"/>
                </a:moveTo>
                <a:lnTo>
                  <a:pt x="5560287" y="0"/>
                </a:lnTo>
                <a:lnTo>
                  <a:pt x="5560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12484" t="0" r="6538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6321318" y="502108"/>
            <a:ext cx="7975391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Conclusion</a:t>
            </a:r>
            <a:endParaRPr/>
          </a:p>
          <a:p>
            <a:pPr marL="0" lvl="0" indent="0">
              <a:lnSpc>
                <a:spcPts val="1320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4" name="TextBox 4"/>
          <p:cNvSpPr txBox="1"/>
          <p:nvPr/>
        </p:nvSpPr>
        <p:spPr bwMode="auto">
          <a:xfrm rot="0">
            <a:off x="6321318" y="3312863"/>
            <a:ext cx="11573119" cy="349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616" lvl="1" indent="-369308" algn="just">
              <a:lnSpc>
                <a:spcPts val="5576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FFFFFF"/>
                </a:solidFill>
                <a:latin typeface="Helveticish"/>
              </a:rPr>
              <a:t>Successful development of a plant disease detection system</a:t>
            </a:r>
            <a:endParaRPr/>
          </a:p>
          <a:p>
            <a:pPr marL="738616" lvl="1" indent="-369308" algn="just">
              <a:lnSpc>
                <a:spcPts val="5576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FFFFFF"/>
                </a:solidFill>
                <a:latin typeface="Helveticish"/>
              </a:rPr>
              <a:t>High accuracy rates achieved with CNN and TensorFlow</a:t>
            </a:r>
            <a:endParaRPr/>
          </a:p>
          <a:p>
            <a:pPr algn="just">
              <a:lnSpc>
                <a:spcPts val="5576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9191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-606" y="0"/>
            <a:ext cx="18288606" cy="3310502"/>
          </a:xfrm>
          <a:custGeom>
            <a:avLst/>
            <a:gdLst/>
            <a:ahLst/>
            <a:cxnLst/>
            <a:rect l="l" t="t" r="r" b="b"/>
            <a:pathLst>
              <a:path w="18288606" h="3310502" fill="norm" stroke="1" extrusionOk="0">
                <a:moveTo>
                  <a:pt x="0" y="0"/>
                </a:moveTo>
                <a:lnTo>
                  <a:pt x="18288606" y="0"/>
                </a:lnTo>
                <a:lnTo>
                  <a:pt x="18288606" y="3310502"/>
                </a:lnTo>
                <a:lnTo>
                  <a:pt x="0" y="331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rcRect l="0" t="32892" r="0" b="55025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1028700" y="981075"/>
            <a:ext cx="8853051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Introduction</a:t>
            </a:r>
            <a:endParaRPr/>
          </a:p>
          <a:p>
            <a:pPr marL="0" lvl="0" indent="0">
              <a:lnSpc>
                <a:spcPts val="1320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4" name="TextBox 4"/>
          <p:cNvSpPr txBox="1"/>
          <p:nvPr/>
        </p:nvSpPr>
        <p:spPr bwMode="auto">
          <a:xfrm rot="0" flipH="0" flipV="0">
            <a:off x="1028699" y="4667493"/>
            <a:ext cx="15364924" cy="380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742" lvl="1" indent="-461871" algn="just">
              <a:lnSpc>
                <a:spcPts val="5989"/>
              </a:lnSpc>
              <a:buFont typeface="Arial"/>
              <a:buChar char="•"/>
              <a:defRPr/>
            </a:pPr>
            <a:r>
              <a:rPr lang="en-US" sz="4300">
                <a:solidFill>
                  <a:srgbClr val="FFFFFF"/>
                </a:solidFill>
                <a:latin typeface="Helveticish"/>
              </a:rPr>
              <a:t>Our project focused on potato plant disease detection via their leaves.</a:t>
            </a:r>
            <a:endParaRPr/>
          </a:p>
          <a:p>
            <a:pPr marL="923742" lvl="1" indent="-461871" algn="just">
              <a:lnSpc>
                <a:spcPts val="5989"/>
              </a:lnSpc>
              <a:buFont typeface="Arial"/>
              <a:buChar char="•"/>
              <a:defRPr/>
            </a:pPr>
            <a:r>
              <a:rPr lang="en-US" sz="4300">
                <a:solidFill>
                  <a:srgbClr val="FFFFFF"/>
                </a:solidFill>
                <a:latin typeface="Helveticish"/>
              </a:rPr>
              <a:t>Targeting potato diseases like</a:t>
            </a:r>
            <a:r>
              <a:rPr lang="en-US" sz="4300">
                <a:solidFill>
                  <a:srgbClr val="FDFFA3"/>
                </a:solidFill>
                <a:latin typeface="Helveticish"/>
              </a:rPr>
              <a:t> </a:t>
            </a:r>
            <a:r>
              <a:rPr lang="en-US" sz="4300">
                <a:solidFill>
                  <a:srgbClr val="FDFFA3"/>
                </a:solidFill>
                <a:latin typeface="Helveticish"/>
              </a:rPr>
              <a:t>Early Blight</a:t>
            </a:r>
            <a:r>
              <a:rPr lang="en-US" sz="4300">
                <a:solidFill>
                  <a:srgbClr val="FFFFFF"/>
                </a:solidFill>
                <a:latin typeface="Helveticish"/>
              </a:rPr>
              <a:t> and</a:t>
            </a:r>
            <a:r>
              <a:rPr lang="en-US" sz="4300">
                <a:solidFill>
                  <a:schemeClr val="accent2">
                    <a:lumMod val="40000"/>
                    <a:lumOff val="60000"/>
                  </a:schemeClr>
                </a:solidFill>
                <a:latin typeface="Helveticish"/>
              </a:rPr>
              <a:t> </a:t>
            </a:r>
            <a:r>
              <a:rPr lang="en-US" sz="4300">
                <a:solidFill>
                  <a:schemeClr val="accent2">
                    <a:lumMod val="40000"/>
                    <a:lumOff val="60000"/>
                  </a:schemeClr>
                </a:solidFill>
                <a:latin typeface="Helveticish"/>
              </a:rPr>
              <a:t>Late Blight</a:t>
            </a:r>
            <a:r>
              <a:rPr lang="en-US" sz="4300">
                <a:solidFill>
                  <a:srgbClr val="FFFFFF"/>
                </a:solidFill>
                <a:latin typeface="Helveticish"/>
              </a:rPr>
              <a:t>.</a:t>
            </a:r>
            <a:endParaRPr/>
          </a:p>
          <a:p>
            <a:pPr marL="923742" lvl="1" indent="-461871" algn="just">
              <a:lnSpc>
                <a:spcPts val="5989"/>
              </a:lnSpc>
              <a:buFont typeface="Arial"/>
              <a:buChar char="•"/>
              <a:defRPr/>
            </a:pPr>
            <a:r>
              <a:rPr lang="en-US" sz="4300">
                <a:solidFill>
                  <a:srgbClr val="FFFFFF"/>
                </a:solidFill>
                <a:latin typeface="Helveticish"/>
              </a:rPr>
              <a:t>Utilizing technologies: TensorFlow, Keras, Tkinter</a:t>
            </a:r>
            <a:endParaRPr/>
          </a:p>
          <a:p>
            <a:pPr algn="just">
              <a:lnSpc>
                <a:spcPts val="598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-606" y="0"/>
            <a:ext cx="18288606" cy="3310502"/>
          </a:xfrm>
          <a:custGeom>
            <a:avLst/>
            <a:gdLst/>
            <a:ahLst/>
            <a:cxnLst/>
            <a:rect l="l" t="t" r="r" b="b"/>
            <a:pathLst>
              <a:path w="18288606" h="3310502" fill="norm" stroke="1" extrusionOk="0">
                <a:moveTo>
                  <a:pt x="0" y="0"/>
                </a:moveTo>
                <a:lnTo>
                  <a:pt x="18288606" y="0"/>
                </a:lnTo>
                <a:lnTo>
                  <a:pt x="18288606" y="3310502"/>
                </a:lnTo>
                <a:lnTo>
                  <a:pt x="0" y="331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rcRect l="0" t="32892" r="0" b="55025"/>
            <a:stretch/>
          </a:blipFill>
        </p:spPr>
      </p:sp>
      <p:sp>
        <p:nvSpPr>
          <p:cNvPr id="3" name="Freeform 3"/>
          <p:cNvSpPr/>
          <p:nvPr/>
        </p:nvSpPr>
        <p:spPr bwMode="auto">
          <a:xfrm rot="0" flipH="0" flipV="0">
            <a:off x="13580568" y="3821920"/>
            <a:ext cx="3678732" cy="2354389"/>
          </a:xfrm>
          <a:custGeom>
            <a:avLst/>
            <a:gdLst/>
            <a:ahLst/>
            <a:cxnLst/>
            <a:rect l="l" t="t" r="r" b="b"/>
            <a:pathLst>
              <a:path w="3678732" h="2354389" fill="norm" stroke="1" extrusionOk="0">
                <a:moveTo>
                  <a:pt x="0" y="0"/>
                </a:moveTo>
                <a:lnTo>
                  <a:pt x="3678732" y="0"/>
                </a:lnTo>
                <a:lnTo>
                  <a:pt x="3678732" y="2354388"/>
                </a:lnTo>
                <a:lnTo>
                  <a:pt x="0" y="235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 l="0" t="0" r="0" b="0"/>
            <a:stretch/>
          </a:blipFill>
        </p:spPr>
      </p:sp>
      <p:sp>
        <p:nvSpPr>
          <p:cNvPr id="4" name="Freeform 4"/>
          <p:cNvSpPr/>
          <p:nvPr/>
        </p:nvSpPr>
        <p:spPr bwMode="auto">
          <a:xfrm rot="0" flipH="0" flipV="0">
            <a:off x="7933468" y="4110690"/>
            <a:ext cx="2065618" cy="2065618"/>
          </a:xfrm>
          <a:custGeom>
            <a:avLst/>
            <a:gdLst/>
            <a:ahLst/>
            <a:cxnLst/>
            <a:rect l="l" t="t" r="r" b="b"/>
            <a:pathLst>
              <a:path w="2065618" h="2065618" fill="norm" stroke="1" extrusionOk="0">
                <a:moveTo>
                  <a:pt x="0" y="0"/>
                </a:moveTo>
                <a:lnTo>
                  <a:pt x="2065619" y="0"/>
                </a:lnTo>
                <a:lnTo>
                  <a:pt x="2065619" y="2065618"/>
                </a:lnTo>
                <a:lnTo>
                  <a:pt x="0" y="206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 l="0" t="0" r="0" b="0"/>
            <a:stretch/>
          </a:blipFill>
        </p:spPr>
      </p:sp>
      <p:sp>
        <p:nvSpPr>
          <p:cNvPr id="5" name="Freeform 5"/>
          <p:cNvSpPr/>
          <p:nvPr/>
        </p:nvSpPr>
        <p:spPr bwMode="auto">
          <a:xfrm rot="0" flipH="0" flipV="0">
            <a:off x="1028700" y="4206321"/>
            <a:ext cx="3945556" cy="1969988"/>
          </a:xfrm>
          <a:custGeom>
            <a:avLst/>
            <a:gdLst/>
            <a:ahLst/>
            <a:cxnLst/>
            <a:rect l="l" t="t" r="r" b="b"/>
            <a:pathLst>
              <a:path w="3945556" h="1969988" fill="norm" stroke="1" extrusionOk="0">
                <a:moveTo>
                  <a:pt x="0" y="0"/>
                </a:moveTo>
                <a:lnTo>
                  <a:pt x="3945556" y="0"/>
                </a:lnTo>
                <a:lnTo>
                  <a:pt x="3945556" y="1969988"/>
                </a:lnTo>
                <a:lnTo>
                  <a:pt x="0" y="1969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</p:sp>
      <p:sp>
        <p:nvSpPr>
          <p:cNvPr id="6" name="TextBox 6"/>
          <p:cNvSpPr txBox="1"/>
          <p:nvPr/>
        </p:nvSpPr>
        <p:spPr bwMode="auto">
          <a:xfrm rot="0">
            <a:off x="1028700" y="981075"/>
            <a:ext cx="15740927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Technologies Used</a:t>
            </a:r>
            <a:endParaRPr/>
          </a:p>
          <a:p>
            <a:pPr marL="0" lvl="0" indent="0">
              <a:lnSpc>
                <a:spcPts val="1320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7" name="TextBox 7"/>
          <p:cNvSpPr txBox="1"/>
          <p:nvPr/>
        </p:nvSpPr>
        <p:spPr bwMode="auto">
          <a:xfrm rot="0">
            <a:off x="1028700" y="6595409"/>
            <a:ext cx="13809537" cy="328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9519" lvl="1" indent="-399760" algn="just">
              <a:lnSpc>
                <a:spcPts val="5184"/>
              </a:lnSpc>
              <a:buFont typeface="Arial"/>
              <a:buChar char="•"/>
              <a:defRPr/>
            </a:pPr>
            <a:r>
              <a:rPr lang="en-US" sz="3700">
                <a:solidFill>
                  <a:srgbClr val="191919"/>
                </a:solidFill>
                <a:latin typeface="Helveticish Bold"/>
              </a:rPr>
              <a:t>TensorFlow &amp; Keras: </a:t>
            </a:r>
            <a:r>
              <a:rPr lang="en-US" sz="3700">
                <a:solidFill>
                  <a:srgbClr val="191919"/>
                </a:solidFill>
                <a:latin typeface="Helveticish"/>
              </a:rPr>
              <a:t>For building and training the deep learning model</a:t>
            </a:r>
            <a:endParaRPr/>
          </a:p>
          <a:p>
            <a:pPr marL="799519" lvl="1" indent="-399760" algn="just">
              <a:lnSpc>
                <a:spcPts val="5184"/>
              </a:lnSpc>
              <a:buFont typeface="Arial"/>
              <a:buChar char="•"/>
              <a:defRPr/>
            </a:pPr>
            <a:r>
              <a:rPr lang="en-US" sz="3700">
                <a:solidFill>
                  <a:srgbClr val="191919"/>
                </a:solidFill>
                <a:latin typeface="Helveticish Bold"/>
              </a:rPr>
              <a:t>Tkinter:</a:t>
            </a:r>
            <a:r>
              <a:rPr lang="en-US" sz="3700">
                <a:solidFill>
                  <a:srgbClr val="191919"/>
                </a:solidFill>
                <a:latin typeface="Helveticish"/>
              </a:rPr>
              <a:t> Creating the user interface for image upload and predictions</a:t>
            </a:r>
            <a:endParaRPr/>
          </a:p>
          <a:p>
            <a:pPr algn="just">
              <a:lnSpc>
                <a:spcPts val="5184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904158" name="Freeform 2"/>
          <p:cNvSpPr/>
          <p:nvPr/>
        </p:nvSpPr>
        <p:spPr bwMode="auto">
          <a:xfrm rot="0" flipH="0" flipV="0">
            <a:off x="-605" y="0"/>
            <a:ext cx="18288605" cy="2149230"/>
          </a:xfrm>
          <a:custGeom>
            <a:avLst/>
            <a:gdLst/>
            <a:ahLst/>
            <a:cxnLst/>
            <a:rect l="l" t="t" r="r" b="b"/>
            <a:pathLst>
              <a:path w="18288606" h="3310502" fill="norm" stroke="1" extrusionOk="0">
                <a:moveTo>
                  <a:pt x="0" y="0"/>
                </a:moveTo>
                <a:lnTo>
                  <a:pt x="18288606" y="0"/>
                </a:lnTo>
                <a:lnTo>
                  <a:pt x="18288606" y="3310502"/>
                </a:lnTo>
                <a:lnTo>
                  <a:pt x="0" y="331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rcRect l="0" t="32892" r="0" b="55025"/>
            <a:stretch/>
          </a:blipFill>
        </p:spPr>
      </p:sp>
      <p:sp>
        <p:nvSpPr>
          <p:cNvPr id="779702441" name="TextBox 6"/>
          <p:cNvSpPr txBox="1"/>
          <p:nvPr/>
        </p:nvSpPr>
        <p:spPr bwMode="auto">
          <a:xfrm rot="0">
            <a:off x="711199" y="236235"/>
            <a:ext cx="15746326" cy="167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9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Methodology</a:t>
            </a:r>
            <a:endParaRPr/>
          </a:p>
        </p:txBody>
      </p:sp>
      <p:pic>
        <p:nvPicPr>
          <p:cNvPr id="13920851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10903" y="4742916"/>
            <a:ext cx="630624" cy="630624"/>
          </a:xfrm>
          <a:prstGeom prst="rect">
            <a:avLst/>
          </a:prstGeom>
        </p:spPr>
      </p:pic>
      <p:pic>
        <p:nvPicPr>
          <p:cNvPr id="6445554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07499" y="5475110"/>
            <a:ext cx="683845" cy="634999"/>
          </a:xfrm>
          <a:prstGeom prst="rect">
            <a:avLst/>
          </a:prstGeom>
        </p:spPr>
      </p:pic>
      <p:pic>
        <p:nvPicPr>
          <p:cNvPr id="10956079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907499" y="4742916"/>
            <a:ext cx="683845" cy="630624"/>
          </a:xfrm>
          <a:prstGeom prst="rect">
            <a:avLst/>
          </a:prstGeom>
        </p:spPr>
      </p:pic>
      <p:pic>
        <p:nvPicPr>
          <p:cNvPr id="192347307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193857" y="5475110"/>
            <a:ext cx="641360" cy="641360"/>
          </a:xfrm>
          <a:prstGeom prst="rect">
            <a:avLst/>
          </a:prstGeom>
        </p:spPr>
      </p:pic>
      <p:sp>
        <p:nvSpPr>
          <p:cNvPr id="248758970" name=""/>
          <p:cNvSpPr txBox="1"/>
          <p:nvPr/>
        </p:nvSpPr>
        <p:spPr bwMode="auto">
          <a:xfrm flipH="0" flipV="0">
            <a:off x="1186582" y="6374422"/>
            <a:ext cx="1297270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Dataset</a:t>
            </a:r>
            <a:endParaRPr sz="480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0" flipH="0" flipV="1">
            <a:off x="2713461" y="5416116"/>
            <a:ext cx="1001346" cy="0"/>
          </a:xfrm>
          <a:prstGeom prst="line">
            <a:avLst/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083643" name=""/>
          <p:cNvSpPr/>
          <p:nvPr/>
        </p:nvSpPr>
        <p:spPr bwMode="auto">
          <a:xfrm flipH="0" flipV="0">
            <a:off x="3899532" y="4539304"/>
            <a:ext cx="4274038" cy="1753621"/>
          </a:xfrm>
          <a:prstGeom prst="flowChartAlternateProcess">
            <a:avLst/>
          </a:prstGeom>
          <a:solidFill>
            <a:srgbClr val="92D050"/>
          </a:solidFill>
          <a:ln w="634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725609" name=""/>
          <p:cNvSpPr txBox="1"/>
          <p:nvPr/>
        </p:nvSpPr>
        <p:spPr bwMode="auto">
          <a:xfrm flipH="0" flipV="0">
            <a:off x="4572000" y="4821576"/>
            <a:ext cx="2929104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 Preprocessing</a:t>
            </a:r>
            <a:endParaRPr lang="en-US" sz="36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22646835" name=""/>
          <p:cNvSpPr txBox="1"/>
          <p:nvPr/>
        </p:nvSpPr>
        <p:spPr bwMode="auto">
          <a:xfrm flipH="0" flipV="0">
            <a:off x="3908291" y="6550224"/>
            <a:ext cx="3303918" cy="9452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Arial"/>
              <a:buChar char="•"/>
              <a:defRPr/>
            </a:pPr>
            <a:r>
              <a:rPr sz="2800"/>
              <a:t>TensorFlow dataset</a:t>
            </a:r>
            <a:endParaRPr sz="2800"/>
          </a:p>
          <a:p>
            <a:pPr marL="283879" indent="-283879">
              <a:buFont typeface="Arial"/>
              <a:buChar char="•"/>
              <a:defRPr/>
            </a:pPr>
            <a:r>
              <a:rPr sz="2800"/>
              <a:t>Data Augmentation</a:t>
            </a:r>
            <a:endParaRPr sz="2800"/>
          </a:p>
        </p:txBody>
      </p:sp>
      <p:cxnSp>
        <p:nvCxnSpPr>
          <p:cNvPr id="12098878" name=""/>
          <p:cNvCxnSpPr>
            <a:cxnSpLocks/>
          </p:cNvCxnSpPr>
          <p:nvPr/>
        </p:nvCxnSpPr>
        <p:spPr bwMode="auto">
          <a:xfrm rot="0" flipH="0" flipV="1">
            <a:off x="8336630" y="5416116"/>
            <a:ext cx="1215292" cy="0"/>
          </a:xfrm>
          <a:prstGeom prst="line">
            <a:avLst/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4406525" name=""/>
          <p:cNvSpPr/>
          <p:nvPr/>
        </p:nvSpPr>
        <p:spPr bwMode="auto">
          <a:xfrm flipH="0" flipV="0">
            <a:off x="9820493" y="4496730"/>
            <a:ext cx="3350759" cy="1753621"/>
          </a:xfrm>
          <a:prstGeom prst="flowChartAlternateProcess">
            <a:avLst/>
          </a:prstGeom>
          <a:solidFill>
            <a:srgbClr val="92D050"/>
          </a:solidFill>
          <a:ln w="634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6983966" name=""/>
          <p:cNvSpPr txBox="1"/>
          <p:nvPr/>
        </p:nvSpPr>
        <p:spPr bwMode="auto">
          <a:xfrm flipH="0" flipV="0">
            <a:off x="10498290" y="4779001"/>
            <a:ext cx="1995166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Model Building</a:t>
            </a:r>
            <a:endParaRPr lang="en-US" sz="36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28743097" name=""/>
          <p:cNvSpPr txBox="1"/>
          <p:nvPr/>
        </p:nvSpPr>
        <p:spPr bwMode="auto">
          <a:xfrm flipH="0" flipV="0">
            <a:off x="14753085" y="6550224"/>
            <a:ext cx="2145979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Export Model</a:t>
            </a:r>
            <a:endParaRPr sz="2800"/>
          </a:p>
        </p:txBody>
      </p:sp>
      <p:sp>
        <p:nvSpPr>
          <p:cNvPr id="1902939386" name=""/>
          <p:cNvSpPr/>
          <p:nvPr/>
        </p:nvSpPr>
        <p:spPr bwMode="auto">
          <a:xfrm flipH="0" flipV="0">
            <a:off x="14680769" y="4498557"/>
            <a:ext cx="2491153" cy="1835117"/>
          </a:xfrm>
          <a:prstGeom prst="flowChartMultidocument">
            <a:avLst/>
          </a:prstGeom>
          <a:solidFill>
            <a:srgbClr val="92D050"/>
          </a:solidFill>
          <a:ln w="634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6363369" name=""/>
          <p:cNvCxnSpPr>
            <a:cxnSpLocks/>
          </p:cNvCxnSpPr>
          <p:nvPr/>
        </p:nvCxnSpPr>
        <p:spPr bwMode="auto">
          <a:xfrm rot="0" flipH="0" flipV="1">
            <a:off x="13275953" y="5373541"/>
            <a:ext cx="1215291" cy="0"/>
          </a:xfrm>
          <a:prstGeom prst="line">
            <a:avLst/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891601" name=""/>
          <p:cNvSpPr txBox="1"/>
          <p:nvPr/>
        </p:nvSpPr>
        <p:spPr bwMode="auto">
          <a:xfrm flipH="0" flipV="0">
            <a:off x="9877125" y="6633682"/>
            <a:ext cx="3237855" cy="945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Convolutional neural network (CNN)</a:t>
            </a:r>
            <a:endParaRPr sz="2800"/>
          </a:p>
        </p:txBody>
      </p:sp>
      <p:sp>
        <p:nvSpPr>
          <p:cNvPr id="496125012" name=""/>
          <p:cNvSpPr txBox="1"/>
          <p:nvPr/>
        </p:nvSpPr>
        <p:spPr bwMode="auto">
          <a:xfrm flipH="0" flipV="0">
            <a:off x="14885367" y="5095896"/>
            <a:ext cx="20009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Model</a:t>
            </a:r>
            <a:endParaRPr lang="en-US" sz="36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687941" name="Freeform 2"/>
          <p:cNvSpPr/>
          <p:nvPr/>
        </p:nvSpPr>
        <p:spPr bwMode="auto">
          <a:xfrm rot="0" flipH="0" flipV="0">
            <a:off x="-605" y="0"/>
            <a:ext cx="18288605" cy="2149230"/>
          </a:xfrm>
          <a:custGeom>
            <a:avLst/>
            <a:gdLst/>
            <a:ahLst/>
            <a:cxnLst/>
            <a:rect l="l" t="t" r="r" b="b"/>
            <a:pathLst>
              <a:path w="18288606" h="3310502" fill="norm" stroke="1" extrusionOk="0">
                <a:moveTo>
                  <a:pt x="0" y="0"/>
                </a:moveTo>
                <a:lnTo>
                  <a:pt x="18288606" y="0"/>
                </a:lnTo>
                <a:lnTo>
                  <a:pt x="18288606" y="3310502"/>
                </a:lnTo>
                <a:lnTo>
                  <a:pt x="0" y="331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rcRect l="0" t="32892" r="0" b="55025"/>
            <a:stretch/>
          </a:blipFill>
        </p:spPr>
      </p:sp>
      <p:sp>
        <p:nvSpPr>
          <p:cNvPr id="149903620" name="TextBox 6"/>
          <p:cNvSpPr txBox="1"/>
          <p:nvPr/>
        </p:nvSpPr>
        <p:spPr bwMode="auto">
          <a:xfrm rot="0">
            <a:off x="711199" y="236235"/>
            <a:ext cx="15746326" cy="167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9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Methodology</a:t>
            </a:r>
            <a:endParaRPr/>
          </a:p>
        </p:txBody>
      </p:sp>
      <p:sp>
        <p:nvSpPr>
          <p:cNvPr id="1552675088" name=""/>
          <p:cNvSpPr txBox="1"/>
          <p:nvPr/>
        </p:nvSpPr>
        <p:spPr bwMode="auto">
          <a:xfrm flipH="0" flipV="0">
            <a:off x="1149431" y="6550224"/>
            <a:ext cx="1895082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Load Model</a:t>
            </a:r>
            <a:endParaRPr sz="2800"/>
          </a:p>
        </p:txBody>
      </p:sp>
      <p:sp>
        <p:nvSpPr>
          <p:cNvPr id="796331942" name=""/>
          <p:cNvSpPr/>
          <p:nvPr/>
        </p:nvSpPr>
        <p:spPr bwMode="auto">
          <a:xfrm flipH="0" flipV="0">
            <a:off x="1077115" y="4498557"/>
            <a:ext cx="2491153" cy="1835117"/>
          </a:xfrm>
          <a:prstGeom prst="flowChartMultidocument">
            <a:avLst/>
          </a:prstGeom>
          <a:solidFill>
            <a:srgbClr val="92D050"/>
          </a:solidFill>
          <a:ln w="634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85770196" name=""/>
          <p:cNvSpPr txBox="1"/>
          <p:nvPr/>
        </p:nvSpPr>
        <p:spPr bwMode="auto">
          <a:xfrm flipH="0" flipV="0">
            <a:off x="1281713" y="5095896"/>
            <a:ext cx="200164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Model</a:t>
            </a:r>
            <a:endParaRPr lang="en-US" sz="36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97963967" name=""/>
          <p:cNvCxnSpPr>
            <a:cxnSpLocks/>
          </p:cNvCxnSpPr>
          <p:nvPr/>
        </p:nvCxnSpPr>
        <p:spPr bwMode="auto">
          <a:xfrm rot="0" flipH="0" flipV="0">
            <a:off x="3745091" y="5375368"/>
            <a:ext cx="2387600" cy="0"/>
          </a:xfrm>
          <a:prstGeom prst="line">
            <a:avLst/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773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58846" y="3496157"/>
            <a:ext cx="3006538" cy="3394860"/>
          </a:xfrm>
          <a:prstGeom prst="rect">
            <a:avLst/>
          </a:prstGeom>
        </p:spPr>
      </p:pic>
      <p:sp>
        <p:nvSpPr>
          <p:cNvPr id="2075308445" name=""/>
          <p:cNvSpPr txBox="1"/>
          <p:nvPr/>
        </p:nvSpPr>
        <p:spPr bwMode="auto">
          <a:xfrm flipH="0" flipV="0">
            <a:off x="5624766" y="8094739"/>
            <a:ext cx="183636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 sz="2800"/>
          </a:p>
        </p:txBody>
      </p:sp>
      <p:sp>
        <p:nvSpPr>
          <p:cNvPr id="2058701160" name=""/>
          <p:cNvSpPr txBox="1"/>
          <p:nvPr/>
        </p:nvSpPr>
        <p:spPr bwMode="auto">
          <a:xfrm flipH="0" flipV="0">
            <a:off x="7045468" y="7068744"/>
            <a:ext cx="2033293" cy="5185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800"/>
              <a:t>Desktop App</a:t>
            </a:r>
            <a:endParaRPr sz="2800"/>
          </a:p>
        </p:txBody>
      </p:sp>
      <p:pic>
        <p:nvPicPr>
          <p:cNvPr id="17936812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3183340" y="2627462"/>
            <a:ext cx="2616620" cy="2616620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rot="10799990" flipH="0" flipV="1">
            <a:off x="9722884" y="4005384"/>
            <a:ext cx="3223846" cy="976923"/>
          </a:xfrm>
          <a:prstGeom prst="bentConnector5">
            <a:avLst>
              <a:gd name="adj1" fmla="val 49999"/>
              <a:gd name="adj2" fmla="val 93877"/>
              <a:gd name="adj3" fmla="val 50000"/>
            </a:avLst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380829" name=""/>
          <p:cNvCxnSpPr>
            <a:cxnSpLocks/>
          </p:cNvCxnSpPr>
          <p:nvPr/>
        </p:nvCxnSpPr>
        <p:spPr bwMode="auto">
          <a:xfrm rot="0" flipH="0" flipV="0">
            <a:off x="9777592" y="5592200"/>
            <a:ext cx="3120292" cy="2223183"/>
          </a:xfrm>
          <a:prstGeom prst="bentConnector5">
            <a:avLst>
              <a:gd name="adj1" fmla="val 49999"/>
              <a:gd name="adj2" fmla="val 93877"/>
              <a:gd name="adj3" fmla="val 50000"/>
            </a:avLst>
          </a:prstGeom>
          <a:ln w="76199" cap="flat" cmpd="sng" algn="ctr">
            <a:solidFill>
              <a:schemeClr val="tx1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033623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3260878" y="6550224"/>
            <a:ext cx="2873385" cy="2736557"/>
          </a:xfrm>
          <a:prstGeom prst="rect">
            <a:avLst/>
          </a:prstGeom>
        </p:spPr>
      </p:pic>
      <p:sp>
        <p:nvSpPr>
          <p:cNvPr id="744753686" name=""/>
          <p:cNvSpPr txBox="1"/>
          <p:nvPr/>
        </p:nvSpPr>
        <p:spPr bwMode="auto">
          <a:xfrm flipH="0" flipV="0">
            <a:off x="11183880" y="3429000"/>
            <a:ext cx="1762849" cy="4270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Upload Image</a:t>
            </a:r>
            <a:endParaRPr sz="2200"/>
          </a:p>
        </p:txBody>
      </p:sp>
      <p:sp>
        <p:nvSpPr>
          <p:cNvPr id="268244297" name=""/>
          <p:cNvSpPr txBox="1"/>
          <p:nvPr/>
        </p:nvSpPr>
        <p:spPr bwMode="auto">
          <a:xfrm flipH="0" flipV="0">
            <a:off x="11278560" y="8094739"/>
            <a:ext cx="1573491" cy="4270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Show Result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 fill="norm" stroke="1" extrusionOk="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20360" t="0" r="20360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652605" y="1048970"/>
            <a:ext cx="6934443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  <a:defRPr/>
            </a:pPr>
            <a:r>
              <a:rPr lang="en-US" sz="10000">
                <a:solidFill>
                  <a:srgbClr val="191919"/>
                </a:solidFill>
                <a:latin typeface="Helveticish Bold"/>
              </a:rPr>
              <a:t>Model Training</a:t>
            </a:r>
            <a:endParaRPr/>
          </a:p>
          <a:p>
            <a:pPr marL="0" lvl="0" indent="0">
              <a:lnSpc>
                <a:spcPts val="1200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4" name="TextBox 4"/>
          <p:cNvSpPr txBox="1"/>
          <p:nvPr/>
        </p:nvSpPr>
        <p:spPr bwMode="auto">
          <a:xfrm rot="0">
            <a:off x="652605" y="4796407"/>
            <a:ext cx="8491394" cy="324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3"/>
              </a:lnSpc>
              <a:defRPr/>
            </a:pPr>
            <a:r>
              <a:rPr lang="en-US" sz="3650">
                <a:solidFill>
                  <a:srgbClr val="191919"/>
                </a:solidFill>
                <a:latin typeface="Helveticish Bold"/>
              </a:rPr>
              <a:t>Convolutional Neural Network (CNN)</a:t>
            </a:r>
            <a:endParaRPr/>
          </a:p>
          <a:p>
            <a:pPr marL="793125" lvl="1" indent="-396562">
              <a:lnSpc>
                <a:spcPts val="5143"/>
              </a:lnSpc>
              <a:buFont typeface="Arial"/>
              <a:buChar char="•"/>
              <a:defRPr/>
            </a:pPr>
            <a:r>
              <a:rPr lang="en-US" sz="3650">
                <a:solidFill>
                  <a:srgbClr val="191919"/>
                </a:solidFill>
                <a:latin typeface="Helveticish"/>
              </a:rPr>
              <a:t>Epochs: 50</a:t>
            </a:r>
            <a:endParaRPr/>
          </a:p>
          <a:p>
            <a:pPr marL="793125" lvl="1" indent="-396562">
              <a:lnSpc>
                <a:spcPts val="5143"/>
              </a:lnSpc>
              <a:buFont typeface="Arial"/>
              <a:buChar char="•"/>
              <a:defRPr/>
            </a:pPr>
            <a:r>
              <a:rPr lang="en-US" sz="3650">
                <a:solidFill>
                  <a:srgbClr val="191919"/>
                </a:solidFill>
                <a:latin typeface="Helveticish"/>
              </a:rPr>
              <a:t>Validation Accuracy: 99.36%</a:t>
            </a:r>
            <a:endParaRPr/>
          </a:p>
          <a:p>
            <a:pPr marL="793125" lvl="1" indent="-396562">
              <a:lnSpc>
                <a:spcPts val="5143"/>
              </a:lnSpc>
              <a:buFont typeface="Arial"/>
              <a:buChar char="•"/>
              <a:defRPr/>
            </a:pPr>
            <a:r>
              <a:rPr lang="en-US" sz="3650">
                <a:solidFill>
                  <a:srgbClr val="191919"/>
                </a:solidFill>
                <a:latin typeface="Helveticish"/>
              </a:rPr>
              <a:t>Test Accuracy: 96.09%</a:t>
            </a:r>
            <a:endParaRPr/>
          </a:p>
          <a:p>
            <a:pPr>
              <a:lnSpc>
                <a:spcPts val="5143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191919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0" y="0"/>
            <a:ext cx="5560287" cy="10287000"/>
          </a:xfrm>
          <a:custGeom>
            <a:avLst/>
            <a:gdLst/>
            <a:ahLst/>
            <a:cxnLst/>
            <a:rect l="l" t="t" r="r" b="b"/>
            <a:pathLst>
              <a:path w="5560287" h="10287000" fill="norm" stroke="1" extrusionOk="0">
                <a:moveTo>
                  <a:pt x="0" y="0"/>
                </a:moveTo>
                <a:lnTo>
                  <a:pt x="5560287" y="0"/>
                </a:lnTo>
                <a:lnTo>
                  <a:pt x="55602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12484" t="0" r="6538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6321318" y="502108"/>
            <a:ext cx="7975391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  <a:defRPr/>
            </a:pPr>
            <a:r>
              <a:rPr lang="en-US" sz="11000">
                <a:solidFill>
                  <a:srgbClr val="FFFFFF"/>
                </a:solidFill>
                <a:latin typeface="Helveticish Bold"/>
              </a:rPr>
              <a:t>Dataset</a:t>
            </a:r>
            <a:endParaRPr/>
          </a:p>
          <a:p>
            <a:pPr marL="0" lvl="0" indent="0">
              <a:lnSpc>
                <a:spcPts val="13200"/>
              </a:lnSpc>
              <a:spcBef>
                <a:spcPts val="0"/>
              </a:spcBef>
              <a:defRPr/>
            </a:pPr>
            <a:endParaRPr/>
          </a:p>
        </p:txBody>
      </p:sp>
      <p:sp>
        <p:nvSpPr>
          <p:cNvPr id="4" name="TextBox 4"/>
          <p:cNvSpPr txBox="1"/>
          <p:nvPr/>
        </p:nvSpPr>
        <p:spPr bwMode="auto">
          <a:xfrm rot="0">
            <a:off x="6321318" y="3096342"/>
            <a:ext cx="11573119" cy="490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616" lvl="1" indent="-369308" algn="just">
              <a:lnSpc>
                <a:spcPts val="5576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FFFFFF"/>
                </a:solidFill>
                <a:latin typeface="Helveticish"/>
              </a:rPr>
              <a:t>Source: Kaggle</a:t>
            </a:r>
            <a:endParaRPr/>
          </a:p>
          <a:p>
            <a:pPr marL="738616" lvl="1" indent="-369308">
              <a:lnSpc>
                <a:spcPts val="5576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FFFFFF"/>
                </a:solidFill>
                <a:latin typeface="Helveticish"/>
              </a:rPr>
              <a:t>Dataset Link: </a:t>
            </a:r>
            <a:r>
              <a:rPr lang="en-US" sz="3400">
                <a:solidFill>
                  <a:srgbClr val="38B6FF"/>
                </a:solidFill>
                <a:latin typeface="Helveticish"/>
              </a:rPr>
              <a:t>https://www.kaggle.com/datasets/abdallahalidev/plantvillage-dataset</a:t>
            </a:r>
            <a:endParaRPr/>
          </a:p>
          <a:p>
            <a:pPr marL="738616" lvl="1" indent="-369308" algn="just">
              <a:lnSpc>
                <a:spcPts val="5576"/>
              </a:lnSpc>
              <a:buFont typeface="Arial"/>
              <a:buChar char="•"/>
              <a:defRPr/>
            </a:pPr>
            <a:r>
              <a:rPr lang="en-US" sz="3400">
                <a:solidFill>
                  <a:srgbClr val="FFFFFF"/>
                </a:solidFill>
                <a:latin typeface="Helveticish"/>
              </a:rPr>
              <a:t>Selection: Only potato leaves extracted for focused analysis</a:t>
            </a:r>
            <a:endParaRPr/>
          </a:p>
          <a:p>
            <a:pPr algn="just">
              <a:lnSpc>
                <a:spcPts val="5576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8435384" y="0"/>
            <a:ext cx="9852616" cy="10287000"/>
          </a:xfrm>
          <a:custGeom>
            <a:avLst/>
            <a:gdLst/>
            <a:ahLst/>
            <a:cxnLst/>
            <a:rect l="l" t="t" r="r" b="b"/>
            <a:pathLst>
              <a:path w="9852616" h="10287000" fill="norm" stroke="1" extrusionOk="0">
                <a:moveTo>
                  <a:pt x="0" y="0"/>
                </a:moveTo>
                <a:lnTo>
                  <a:pt x="9852616" y="0"/>
                </a:lnTo>
                <a:lnTo>
                  <a:pt x="9852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402529" y="3392492"/>
            <a:ext cx="12959162" cy="417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67"/>
              </a:lnSpc>
              <a:defRPr/>
            </a:pPr>
            <a:r>
              <a:rPr lang="en-US" sz="9050">
                <a:solidFill>
                  <a:srgbClr val="191919"/>
                </a:solidFill>
                <a:latin typeface="Helveticish Bold"/>
              </a:rPr>
              <a:t>User Interface</a:t>
            </a:r>
            <a:endParaRPr/>
          </a:p>
          <a:p>
            <a:pPr>
              <a:lnSpc>
                <a:spcPts val="10867"/>
              </a:lnSpc>
              <a:defRPr/>
            </a:pPr>
            <a:endParaRPr/>
          </a:p>
          <a:p>
            <a:pPr marL="0" lvl="0" indent="0">
              <a:lnSpc>
                <a:spcPts val="10867"/>
              </a:lnSpc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0" flipH="0" flipV="0">
            <a:off x="8551738" y="0"/>
            <a:ext cx="9736262" cy="10287000"/>
          </a:xfrm>
          <a:custGeom>
            <a:avLst/>
            <a:gdLst/>
            <a:ahLst/>
            <a:cxnLst/>
            <a:rect l="l" t="t" r="r" b="b"/>
            <a:pathLst>
              <a:path w="9736262" h="10287000" fill="norm" stroke="1" extrusionOk="0">
                <a:moveTo>
                  <a:pt x="0" y="0"/>
                </a:moveTo>
                <a:lnTo>
                  <a:pt x="9736262" y="0"/>
                </a:lnTo>
                <a:lnTo>
                  <a:pt x="97362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 l="0" t="0" r="0" b="0"/>
            <a:stretch/>
          </a:blipFill>
        </p:spPr>
      </p:sp>
      <p:sp>
        <p:nvSpPr>
          <p:cNvPr id="3" name="TextBox 3"/>
          <p:cNvSpPr txBox="1"/>
          <p:nvPr/>
        </p:nvSpPr>
        <p:spPr bwMode="auto">
          <a:xfrm rot="0">
            <a:off x="402529" y="3392492"/>
            <a:ext cx="9559951" cy="2798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67"/>
              </a:lnSpc>
              <a:spcBef>
                <a:spcPts val="0"/>
              </a:spcBef>
              <a:defRPr/>
            </a:pPr>
            <a:r>
              <a:rPr lang="en-US" sz="9050">
                <a:solidFill>
                  <a:srgbClr val="191919"/>
                </a:solidFill>
                <a:latin typeface="Helveticish Bold"/>
              </a:rPr>
              <a:t>Predicted as a Healthy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ONLYOFFICE/7.4.1.36</Application>
  <DocSecurity>0</DocSecurity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THE PLANT</dc:title>
  <dc:subject/>
  <dc:creator/>
  <cp:keywords/>
  <dc:description/>
  <dc:identifier>DAF6WQMafn4</dc:identifier>
  <dc:language/>
  <cp:lastModifiedBy/>
  <cp:revision>2</cp:revision>
  <dcterms:created xsi:type="dcterms:W3CDTF">2006-08-16T00:00:00Z</dcterms:created>
  <dcterms:modified xsi:type="dcterms:W3CDTF">2024-01-20T06:57:09Z</dcterms:modified>
  <cp:category/>
  <cp:contentStatus/>
  <cp:version/>
</cp:coreProperties>
</file>